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66" r:id="rId2"/>
    <p:sldId id="256" r:id="rId3"/>
    <p:sldId id="257" r:id="rId4"/>
    <p:sldId id="258" r:id="rId5"/>
    <p:sldId id="264" r:id="rId6"/>
    <p:sldId id="262" r:id="rId7"/>
    <p:sldId id="263" r:id="rId8"/>
    <p:sldId id="259" r:id="rId9"/>
    <p:sldId id="265" r:id="rId10"/>
    <p:sldId id="260" r:id="rId11"/>
    <p:sldId id="261" r:id="rId12"/>
  </p:sldIdLst>
  <p:sldSz cx="9144000" cy="5143500" type="screen16x9"/>
  <p:notesSz cx="6858000" cy="9144000"/>
  <p:embeddedFontLst>
    <p:embeddedFont>
      <p:font typeface="Lato" panose="020B0604020202020204" charset="0"/>
      <p:regular r:id="rId14"/>
      <p:bold r:id="rId15"/>
      <p:italic r:id="rId16"/>
      <p:boldItalic r:id="rId17"/>
    </p:embeddedFont>
    <p:embeddedFont>
      <p:font typeface="Raleway"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AFB0E4-D9AD-498F-ABDE-9C06E3CD5AA1}" v="29" dt="2021-04-10T16:41:57.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94660"/>
  </p:normalViewPr>
  <p:slideViewPr>
    <p:cSldViewPr snapToGrid="0">
      <p:cViewPr varScale="1">
        <p:scale>
          <a:sx n="90" d="100"/>
          <a:sy n="90" d="100"/>
        </p:scale>
        <p:origin x="666" y="7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ce9b4439c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ce9b4439c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5118-9BEB-42B7-BDBB-40E573FD6E1B}"/>
              </a:ext>
            </a:extLst>
          </p:cNvPr>
          <p:cNvSpPr>
            <a:spLocks noGrp="1"/>
          </p:cNvSpPr>
          <p:nvPr>
            <p:ph type="title"/>
          </p:nvPr>
        </p:nvSpPr>
        <p:spPr/>
        <p:txBody>
          <a:bodyPr>
            <a:normAutofit fontScale="90000"/>
          </a:bodyPr>
          <a:lstStyle/>
          <a:p>
            <a:r>
              <a:rPr lang="en-US" dirty="0"/>
              <a:t>Instructions for Presentation</a:t>
            </a:r>
          </a:p>
        </p:txBody>
      </p:sp>
      <p:sp>
        <p:nvSpPr>
          <p:cNvPr id="3" name="Text Placeholder 2">
            <a:extLst>
              <a:ext uri="{FF2B5EF4-FFF2-40B4-BE49-F238E27FC236}">
                <a16:creationId xmlns:a16="http://schemas.microsoft.com/office/drawing/2014/main" id="{4E210F5E-0431-41BA-9A39-E84BF3D53553}"/>
              </a:ext>
            </a:extLst>
          </p:cNvPr>
          <p:cNvSpPr>
            <a:spLocks noGrp="1"/>
          </p:cNvSpPr>
          <p:nvPr>
            <p:ph type="body" idx="1"/>
          </p:nvPr>
        </p:nvSpPr>
        <p:spPr/>
        <p:txBody>
          <a:bodyPr/>
          <a:lstStyle/>
          <a:p>
            <a:r>
              <a:rPr lang="en-US" dirty="0"/>
              <a:t>Each slide will have its own audio clip of me explaining the slide’s contents</a:t>
            </a:r>
          </a:p>
          <a:p>
            <a:endParaRPr lang="en-US" dirty="0"/>
          </a:p>
          <a:p>
            <a:r>
              <a:rPr lang="en-US" dirty="0"/>
              <a:t>The audio will not engage automatically</a:t>
            </a:r>
          </a:p>
          <a:p>
            <a:endParaRPr lang="en-US" dirty="0"/>
          </a:p>
          <a:p>
            <a:r>
              <a:rPr lang="en-US" dirty="0"/>
              <a:t>To engage the audio, click on the small speaker phone that will be present in the top left corner of every slide (or click the spacebar once after reaching a new slide)</a:t>
            </a:r>
          </a:p>
          <a:p>
            <a:endParaRPr lang="en-US" dirty="0"/>
          </a:p>
          <a:p>
            <a:r>
              <a:rPr lang="en-US" dirty="0"/>
              <a:t>When finished listening to the audio and examining the slide, proceed to the next slide</a:t>
            </a:r>
          </a:p>
        </p:txBody>
      </p:sp>
    </p:spTree>
    <p:extLst>
      <p:ext uri="{BB962C8B-B14F-4D97-AF65-F5344CB8AC3E}">
        <p14:creationId xmlns:p14="http://schemas.microsoft.com/office/powerpoint/2010/main" val="196066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0"/>
            <a:ext cx="7688400" cy="1518600"/>
          </a:xfrm>
        </p:spPr>
        <p:txBody>
          <a:bodyPr/>
          <a:lstStyle/>
          <a:p>
            <a:r>
              <a:rPr lang="en-US" dirty="0"/>
              <a:t>The Results</a:t>
            </a:r>
          </a:p>
        </p:txBody>
      </p:sp>
      <p:pic>
        <p:nvPicPr>
          <p:cNvPr id="8" name="Picture 7" descr="Chart, scatter chart&#10;&#10;Description automatically generated">
            <a:extLst>
              <a:ext uri="{FF2B5EF4-FFF2-40B4-BE49-F238E27FC236}">
                <a16:creationId xmlns:a16="http://schemas.microsoft.com/office/drawing/2014/main" id="{D5A0BD12-D90B-4399-A981-B77368E60177}"/>
              </a:ext>
            </a:extLst>
          </p:cNvPr>
          <p:cNvPicPr>
            <a:picLocks noChangeAspect="1"/>
          </p:cNvPicPr>
          <p:nvPr/>
        </p:nvPicPr>
        <p:blipFill>
          <a:blip r:embed="rId4"/>
          <a:stretch>
            <a:fillRect/>
          </a:stretch>
        </p:blipFill>
        <p:spPr>
          <a:xfrm>
            <a:off x="4848447" y="2571750"/>
            <a:ext cx="3886742" cy="2305372"/>
          </a:xfrm>
          <a:prstGeom prst="rect">
            <a:avLst/>
          </a:prstGeom>
        </p:spPr>
      </p:pic>
      <p:pic>
        <p:nvPicPr>
          <p:cNvPr id="10" name="Picture 9" descr="Chart, scatter chart&#10;&#10;Description automatically generated">
            <a:extLst>
              <a:ext uri="{FF2B5EF4-FFF2-40B4-BE49-F238E27FC236}">
                <a16:creationId xmlns:a16="http://schemas.microsoft.com/office/drawing/2014/main" id="{7FDCDB44-ADB5-44B8-8244-87FFEA0AB5E8}"/>
              </a:ext>
            </a:extLst>
          </p:cNvPr>
          <p:cNvPicPr>
            <a:picLocks noChangeAspect="1"/>
          </p:cNvPicPr>
          <p:nvPr/>
        </p:nvPicPr>
        <p:blipFill>
          <a:blip r:embed="rId5"/>
          <a:stretch>
            <a:fillRect/>
          </a:stretch>
        </p:blipFill>
        <p:spPr>
          <a:xfrm>
            <a:off x="4848447" y="127762"/>
            <a:ext cx="3858163" cy="2314898"/>
          </a:xfrm>
          <a:prstGeom prst="rect">
            <a:avLst/>
          </a:prstGeom>
        </p:spPr>
      </p:pic>
      <p:sp>
        <p:nvSpPr>
          <p:cNvPr id="11" name="TextBox 10">
            <a:extLst>
              <a:ext uri="{FF2B5EF4-FFF2-40B4-BE49-F238E27FC236}">
                <a16:creationId xmlns:a16="http://schemas.microsoft.com/office/drawing/2014/main" id="{97800292-60D5-41C0-B491-7A39ECF85283}"/>
              </a:ext>
            </a:extLst>
          </p:cNvPr>
          <p:cNvSpPr txBox="1"/>
          <p:nvPr/>
        </p:nvSpPr>
        <p:spPr>
          <a:xfrm>
            <a:off x="818707" y="1518600"/>
            <a:ext cx="3740980" cy="2677656"/>
          </a:xfrm>
          <a:prstGeom prst="rect">
            <a:avLst/>
          </a:prstGeom>
          <a:noFill/>
        </p:spPr>
        <p:txBody>
          <a:bodyPr wrap="square" rtlCol="0">
            <a:spAutoFit/>
          </a:bodyPr>
          <a:lstStyle/>
          <a:p>
            <a:pPr marL="285750" indent="-285750">
              <a:buFont typeface="Arial" panose="020B0604020202020204" pitchFamily="34" charset="0"/>
              <a:buChar char="•"/>
            </a:pPr>
            <a:r>
              <a:rPr lang="en-US" dirty="0"/>
              <a:t>Top graph shows experimental results similar to those found in the initial experiment by PI</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Bottom graph shows results based on actual measurements, but applied in a way that resembles the theoretical results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Both graphs represent the same idea, the “special rotation angle” is when our wedge is parallel to the tilting axis, either at 0 degree or 180 degree rotation</a:t>
            </a:r>
          </a:p>
        </p:txBody>
      </p:sp>
      <p:pic>
        <p:nvPicPr>
          <p:cNvPr id="4" name="Recorded Sound">
            <a:hlinkClick r:id="" action="ppaction://media"/>
            <a:extLst>
              <a:ext uri="{FF2B5EF4-FFF2-40B4-BE49-F238E27FC236}">
                <a16:creationId xmlns:a16="http://schemas.microsoft.com/office/drawing/2014/main" id="{CD6B485F-3190-4D4D-9009-9944D3335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590" y="149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0"/>
            <a:ext cx="8183322" cy="1518600"/>
          </a:xfrm>
        </p:spPr>
        <p:txBody>
          <a:bodyPr/>
          <a:lstStyle/>
          <a:p>
            <a:r>
              <a:rPr lang="en-US" dirty="0"/>
              <a:t>Conclusions and Recommendations</a:t>
            </a:r>
          </a:p>
        </p:txBody>
      </p:sp>
      <p:sp>
        <p:nvSpPr>
          <p:cNvPr id="3" name="TextBox 2">
            <a:extLst>
              <a:ext uri="{FF2B5EF4-FFF2-40B4-BE49-F238E27FC236}">
                <a16:creationId xmlns:a16="http://schemas.microsoft.com/office/drawing/2014/main" id="{41E66F32-2B84-4E0B-BF53-E054F414CB53}"/>
              </a:ext>
            </a:extLst>
          </p:cNvPr>
          <p:cNvSpPr txBox="1"/>
          <p:nvPr/>
        </p:nvSpPr>
        <p:spPr>
          <a:xfrm>
            <a:off x="839972" y="1518600"/>
            <a:ext cx="5571461" cy="2893100"/>
          </a:xfrm>
          <a:prstGeom prst="rect">
            <a:avLst/>
          </a:prstGeom>
          <a:noFill/>
        </p:spPr>
        <p:txBody>
          <a:bodyPr wrap="square" rtlCol="0">
            <a:spAutoFit/>
          </a:bodyPr>
          <a:lstStyle/>
          <a:p>
            <a:pPr marL="285750" indent="-285750">
              <a:buFont typeface="Arial" panose="020B0604020202020204" pitchFamily="34" charset="0"/>
              <a:buChar char="•"/>
            </a:pPr>
            <a:r>
              <a:rPr lang="en-US" dirty="0"/>
              <a:t>The methodology developed by PI and CU gives consistent and comprehensible results</a:t>
            </a:r>
          </a:p>
          <a:p>
            <a:endParaRPr lang="en-US" dirty="0"/>
          </a:p>
          <a:p>
            <a:pPr marL="285750" indent="-285750">
              <a:buFont typeface="Arial" panose="020B0604020202020204" pitchFamily="34" charset="0"/>
              <a:buChar char="•"/>
            </a:pPr>
            <a:r>
              <a:rPr lang="en-US" dirty="0"/>
              <a:t>The main issue lies in our areas of uncertainty, where our measurements aren’t quite clear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gain clearer results in these areas, I recommend further experimentation with a larger apparatus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next step would be to take measurements in a digital format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would closer resemble the actual process conducted within the SEM</a:t>
            </a:r>
          </a:p>
        </p:txBody>
      </p:sp>
      <p:pic>
        <p:nvPicPr>
          <p:cNvPr id="4" name="Picture 3">
            <a:extLst>
              <a:ext uri="{FF2B5EF4-FFF2-40B4-BE49-F238E27FC236}">
                <a16:creationId xmlns:a16="http://schemas.microsoft.com/office/drawing/2014/main" id="{4EE955E1-9D8B-41CC-8B78-9087869AE017}"/>
              </a:ext>
            </a:extLst>
          </p:cNvPr>
          <p:cNvPicPr>
            <a:picLocks noChangeAspect="1"/>
          </p:cNvPicPr>
          <p:nvPr/>
        </p:nvPicPr>
        <p:blipFill>
          <a:blip r:embed="rId4"/>
          <a:stretch>
            <a:fillRect/>
          </a:stretch>
        </p:blipFill>
        <p:spPr>
          <a:xfrm>
            <a:off x="6460155" y="1286624"/>
            <a:ext cx="2563139" cy="1518600"/>
          </a:xfrm>
          <a:prstGeom prst="rect">
            <a:avLst/>
          </a:prstGeom>
        </p:spPr>
      </p:pic>
      <p:pic>
        <p:nvPicPr>
          <p:cNvPr id="5" name="Recorded Sound">
            <a:hlinkClick r:id="" action="ppaction://media"/>
            <a:extLst>
              <a:ext uri="{FF2B5EF4-FFF2-40B4-BE49-F238E27FC236}">
                <a16:creationId xmlns:a16="http://schemas.microsoft.com/office/drawing/2014/main" id="{86F4EE5A-6449-4319-BBF5-22A0420D7B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850" y="149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b="0">
                <a:solidFill>
                  <a:srgbClr val="000000"/>
                </a:solidFill>
                <a:highlight>
                  <a:srgbClr val="CCCCCC"/>
                </a:highlight>
                <a:latin typeface="Arial"/>
                <a:ea typeface="Arial"/>
                <a:cs typeface="Arial"/>
                <a:sym typeface="Arial"/>
              </a:rPr>
              <a:t>Analysis of Specimen Orientation Methodology for Energy Dispersive X-Ray Spectroscopy</a:t>
            </a:r>
            <a:endParaRPr sz="6400">
              <a:highlight>
                <a:srgbClr val="CCCCCC"/>
              </a:highlight>
            </a:endParaRPr>
          </a:p>
        </p:txBody>
      </p:sp>
      <p:sp>
        <p:nvSpPr>
          <p:cNvPr id="87" name="Google Shape;87;p13"/>
          <p:cNvSpPr txBox="1">
            <a:spLocks noGrp="1"/>
          </p:cNvSpPr>
          <p:nvPr>
            <p:ph type="subTitle" idx="1"/>
          </p:nvPr>
        </p:nvSpPr>
        <p:spPr>
          <a:xfrm>
            <a:off x="729625" y="3172900"/>
            <a:ext cx="7688100" cy="1664700"/>
          </a:xfrm>
          <a:prstGeom prst="rect">
            <a:avLst/>
          </a:prstGeom>
        </p:spPr>
        <p:txBody>
          <a:bodyPr spcFirstLastPara="1" wrap="square" lIns="91425" tIns="91425" rIns="91425" bIns="91425" anchor="t" anchorCtr="0">
            <a:normAutofit fontScale="92500" lnSpcReduction="10000"/>
          </a:bodyPr>
          <a:lstStyle/>
          <a:p>
            <a:pPr marL="0" lvl="0" indent="0" algn="ctr" rtl="0">
              <a:lnSpc>
                <a:spcPct val="150000"/>
              </a:lnSpc>
              <a:spcBef>
                <a:spcPts val="0"/>
              </a:spcBef>
              <a:spcAft>
                <a:spcPts val="0"/>
              </a:spcAft>
              <a:buNone/>
            </a:pPr>
            <a:r>
              <a:rPr lang="en" sz="1800" b="1" dirty="0"/>
              <a:t>Writer: Alexander T. Huey</a:t>
            </a:r>
            <a:endParaRPr sz="1800" b="1" dirty="0"/>
          </a:p>
          <a:p>
            <a:pPr marL="0" lvl="0" indent="0" algn="ctr" rtl="0">
              <a:lnSpc>
                <a:spcPct val="150000"/>
              </a:lnSpc>
              <a:spcBef>
                <a:spcPts val="0"/>
              </a:spcBef>
              <a:spcAft>
                <a:spcPts val="0"/>
              </a:spcAft>
              <a:buNone/>
            </a:pPr>
            <a:r>
              <a:rPr lang="en" sz="1800" b="1" dirty="0"/>
              <a:t>Advisor: Dr. Chunfei Li</a:t>
            </a:r>
            <a:endParaRPr sz="1800" b="1" dirty="0"/>
          </a:p>
          <a:p>
            <a:pPr marL="0" lvl="0" indent="0" algn="ctr" rtl="0">
              <a:lnSpc>
                <a:spcPct val="150000"/>
              </a:lnSpc>
              <a:spcBef>
                <a:spcPts val="0"/>
              </a:spcBef>
              <a:spcAft>
                <a:spcPts val="0"/>
              </a:spcAft>
              <a:buNone/>
            </a:pPr>
            <a:r>
              <a:rPr lang="en" sz="1800" b="1" dirty="0"/>
              <a:t>Second Reader: Dr. Min Li</a:t>
            </a:r>
            <a:endParaRPr sz="1800" b="1" dirty="0"/>
          </a:p>
          <a:p>
            <a:pPr marL="0" lvl="0" indent="0" algn="ctr" rtl="0">
              <a:lnSpc>
                <a:spcPct val="150000"/>
              </a:lnSpc>
              <a:spcBef>
                <a:spcPts val="0"/>
              </a:spcBef>
              <a:spcAft>
                <a:spcPts val="0"/>
              </a:spcAft>
              <a:buNone/>
            </a:pPr>
            <a:r>
              <a:rPr lang="en" sz="1800" b="1" dirty="0"/>
              <a:t>HAB Member: Dr. Gregg Gould</a:t>
            </a:r>
            <a:endParaRPr sz="1800" b="1" dirty="0"/>
          </a:p>
          <a:p>
            <a:pPr marL="0" lvl="0" indent="0" algn="ctr" rtl="0">
              <a:lnSpc>
                <a:spcPct val="150000"/>
              </a:lnSpc>
              <a:spcBef>
                <a:spcPts val="0"/>
              </a:spcBef>
              <a:spcAft>
                <a:spcPts val="0"/>
              </a:spcAft>
              <a:buNone/>
            </a:pPr>
            <a:endParaRPr sz="1800" b="1" dirty="0"/>
          </a:p>
        </p:txBody>
      </p:sp>
      <p:pic>
        <p:nvPicPr>
          <p:cNvPr id="2" name="Recorded Sound">
            <a:hlinkClick r:id="" action="ppaction://media"/>
            <a:extLst>
              <a:ext uri="{FF2B5EF4-FFF2-40B4-BE49-F238E27FC236}">
                <a16:creationId xmlns:a16="http://schemas.microsoft.com/office/drawing/2014/main" id="{9D2C9231-3E5B-45BE-AB45-E3D7B16AB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650" y="3151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Abstract:</a:t>
            </a:r>
            <a:endParaRPr dirty="0"/>
          </a:p>
        </p:txBody>
      </p:sp>
      <p:sp>
        <p:nvSpPr>
          <p:cNvPr id="94" name="Google Shape;94;p14"/>
          <p:cNvSpPr txBox="1">
            <a:spLocks noGrp="1"/>
          </p:cNvSpPr>
          <p:nvPr>
            <p:ph type="body" idx="1"/>
          </p:nvPr>
        </p:nvSpPr>
        <p:spPr>
          <a:xfrm>
            <a:off x="729450" y="2078874"/>
            <a:ext cx="7688700" cy="260874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dirty="0"/>
              <a:t>When using a scanning electron microscope (S.E.M.) equipped with a spectrometer, it is difficult to know if the specimen being observed is in the optimal position to get the best readings from the equipment. Previous data collected by my advisor, the Principal Investigator (PI), and Clarion University (CU) has determined a method of specimen orientation through rotation and tilt of the specimen table to determine its optimal positioning. This was done by constructing a macroscale copy of the equipment found inside a S.E.M. and using it to measure the ratio of the specimen’s projected lengths versus the rotation of the specimen table. To confirm the methodology and interpretations of data developed in previous experiments, new data has been collected to test against previous trials. The newest trial has found evidence in support of previous findings, with similar data being produced. This is an indication that the developed method of orienting a specimen inside a S.E.M. may fill a gap in research dedicated to the use of lab equipment. Suggestions for further research and apparatus redesign will be offered along with the conclusions.</a:t>
            </a:r>
            <a:endParaRPr dirty="0"/>
          </a:p>
        </p:txBody>
      </p:sp>
      <p:pic>
        <p:nvPicPr>
          <p:cNvPr id="2" name="Recorded Sound">
            <a:hlinkClick r:id="" action="ppaction://media"/>
            <a:extLst>
              <a:ext uri="{FF2B5EF4-FFF2-40B4-BE49-F238E27FC236}">
                <a16:creationId xmlns:a16="http://schemas.microsoft.com/office/drawing/2014/main" id="{90585C2F-3501-4AFA-929A-D0E6103F8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650" y="2917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429" y="0"/>
            <a:ext cx="7688400" cy="1518600"/>
          </a:xfrm>
        </p:spPr>
        <p:txBody>
          <a:bodyPr/>
          <a:lstStyle/>
          <a:p>
            <a:r>
              <a:rPr lang="en-US" dirty="0"/>
              <a:t>What is a SEM?</a:t>
            </a:r>
            <a:br>
              <a:rPr lang="en-US" dirty="0"/>
            </a:br>
            <a:r>
              <a:rPr lang="en-US" dirty="0"/>
              <a:t>What is EDS?</a:t>
            </a:r>
          </a:p>
        </p:txBody>
      </p:sp>
      <p:pic>
        <p:nvPicPr>
          <p:cNvPr id="4" name="Picture 3" descr="sem.jpg"/>
          <p:cNvPicPr>
            <a:picLocks noChangeAspect="1"/>
          </p:cNvPicPr>
          <p:nvPr/>
        </p:nvPicPr>
        <p:blipFill>
          <a:blip r:embed="rId4"/>
          <a:stretch>
            <a:fillRect/>
          </a:stretch>
        </p:blipFill>
        <p:spPr>
          <a:xfrm>
            <a:off x="4861036" y="268671"/>
            <a:ext cx="3535794" cy="2651846"/>
          </a:xfrm>
          <a:prstGeom prst="rect">
            <a:avLst/>
          </a:prstGeom>
        </p:spPr>
      </p:pic>
      <p:sp>
        <p:nvSpPr>
          <p:cNvPr id="5" name="TextBox 4"/>
          <p:cNvSpPr txBox="1"/>
          <p:nvPr/>
        </p:nvSpPr>
        <p:spPr>
          <a:xfrm>
            <a:off x="462455" y="1492469"/>
            <a:ext cx="3846786" cy="2031325"/>
          </a:xfrm>
          <a:prstGeom prst="rect">
            <a:avLst/>
          </a:prstGeom>
          <a:noFill/>
        </p:spPr>
        <p:txBody>
          <a:bodyPr wrap="square" rtlCol="0">
            <a:spAutoFit/>
          </a:bodyPr>
          <a:lstStyle/>
          <a:p>
            <a:pPr>
              <a:buFont typeface="Arial" pitchFamily="34" charset="0"/>
              <a:buChar char="•"/>
            </a:pPr>
            <a:r>
              <a:rPr lang="en-US" dirty="0"/>
              <a:t> SEM’s give a detailed picture of the topography of a specimen on the order of a few micrometers</a:t>
            </a:r>
          </a:p>
          <a:p>
            <a:pPr>
              <a:buFont typeface="Arial" pitchFamily="34" charset="0"/>
              <a:buChar char="•"/>
            </a:pPr>
            <a:endParaRPr lang="en-US" dirty="0"/>
          </a:p>
          <a:p>
            <a:pPr>
              <a:buFont typeface="Arial" pitchFamily="34" charset="0"/>
              <a:buChar char="•"/>
            </a:pPr>
            <a:r>
              <a:rPr lang="en-US" dirty="0"/>
              <a:t> EDS gives a detailed analysis of the composition of a specimen</a:t>
            </a:r>
          </a:p>
          <a:p>
            <a:pPr>
              <a:buFont typeface="Arial" pitchFamily="34" charset="0"/>
              <a:buChar char="•"/>
            </a:pPr>
            <a:endParaRPr lang="en-US" dirty="0"/>
          </a:p>
          <a:p>
            <a:pPr>
              <a:buFont typeface="Arial" pitchFamily="34" charset="0"/>
              <a:buChar char="•"/>
            </a:pPr>
            <a:r>
              <a:rPr lang="en-US" dirty="0"/>
              <a:t> Spectrometers can be added to a SEM to allow concurrent analysis of a specimen</a:t>
            </a:r>
          </a:p>
        </p:txBody>
      </p:sp>
      <p:pic>
        <p:nvPicPr>
          <p:cNvPr id="9" name="Picture 8">
            <a:extLst>
              <a:ext uri="{FF2B5EF4-FFF2-40B4-BE49-F238E27FC236}">
                <a16:creationId xmlns:a16="http://schemas.microsoft.com/office/drawing/2014/main" id="{D51AAE18-7BD4-4E3A-B396-D417A4ED2B91}"/>
              </a:ext>
            </a:extLst>
          </p:cNvPr>
          <p:cNvPicPr>
            <a:picLocks noChangeAspect="1"/>
          </p:cNvPicPr>
          <p:nvPr/>
        </p:nvPicPr>
        <p:blipFill>
          <a:blip r:embed="rId5"/>
          <a:stretch>
            <a:fillRect/>
          </a:stretch>
        </p:blipFill>
        <p:spPr>
          <a:xfrm>
            <a:off x="4861036" y="2967628"/>
            <a:ext cx="3535793" cy="2175872"/>
          </a:xfrm>
          <a:prstGeom prst="rect">
            <a:avLst/>
          </a:prstGeom>
        </p:spPr>
      </p:pic>
      <p:pic>
        <p:nvPicPr>
          <p:cNvPr id="3" name="Recorded Sound">
            <a:hlinkClick r:id="" action="ppaction://media"/>
            <a:extLst>
              <a:ext uri="{FF2B5EF4-FFF2-40B4-BE49-F238E27FC236}">
                <a16:creationId xmlns:a16="http://schemas.microsoft.com/office/drawing/2014/main" id="{924EB046-A037-40FC-A7BE-1CC1F3C130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28" y="2015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1759B-6B0D-48A3-9BA0-267804A5805A}"/>
              </a:ext>
            </a:extLst>
          </p:cNvPr>
          <p:cNvSpPr>
            <a:spLocks noGrp="1"/>
          </p:cNvSpPr>
          <p:nvPr>
            <p:ph type="title"/>
          </p:nvPr>
        </p:nvSpPr>
        <p:spPr>
          <a:xfrm>
            <a:off x="633757" y="142236"/>
            <a:ext cx="7688400" cy="1518600"/>
          </a:xfrm>
        </p:spPr>
        <p:txBody>
          <a:bodyPr/>
          <a:lstStyle/>
          <a:p>
            <a:r>
              <a:rPr lang="en-US" dirty="0"/>
              <a:t>Why is this research important?</a:t>
            </a:r>
          </a:p>
        </p:txBody>
      </p:sp>
      <p:sp>
        <p:nvSpPr>
          <p:cNvPr id="3" name="TextBox 2">
            <a:extLst>
              <a:ext uri="{FF2B5EF4-FFF2-40B4-BE49-F238E27FC236}">
                <a16:creationId xmlns:a16="http://schemas.microsoft.com/office/drawing/2014/main" id="{0E183E1C-744F-4AB6-AA9D-F173309EBDB6}"/>
              </a:ext>
            </a:extLst>
          </p:cNvPr>
          <p:cNvSpPr txBox="1"/>
          <p:nvPr/>
        </p:nvSpPr>
        <p:spPr>
          <a:xfrm>
            <a:off x="786809" y="1573619"/>
            <a:ext cx="4455042" cy="261077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Not many people have done or are currently doing research in this area</a:t>
            </a:r>
          </a:p>
          <a:p>
            <a:pPr marL="285750" indent="-285750">
              <a:lnSpc>
                <a:spcPct val="200000"/>
              </a:lnSpc>
              <a:buFont typeface="Arial" panose="020B0604020202020204" pitchFamily="34" charset="0"/>
              <a:buChar char="•"/>
            </a:pPr>
            <a:r>
              <a:rPr lang="en-US" dirty="0"/>
              <a:t>Spectroscopy is non-destructive</a:t>
            </a:r>
          </a:p>
          <a:p>
            <a:pPr marL="285750" indent="-285750">
              <a:lnSpc>
                <a:spcPct val="200000"/>
              </a:lnSpc>
              <a:buFont typeface="Arial" panose="020B0604020202020204" pitchFamily="34" charset="0"/>
              <a:buChar char="•"/>
            </a:pPr>
            <a:r>
              <a:rPr lang="en-US" dirty="0"/>
              <a:t>Requires very little material </a:t>
            </a:r>
          </a:p>
          <a:p>
            <a:pPr marL="285750" indent="-285750">
              <a:lnSpc>
                <a:spcPct val="200000"/>
              </a:lnSpc>
              <a:buFont typeface="Arial" panose="020B0604020202020204" pitchFamily="34" charset="0"/>
              <a:buChar char="•"/>
            </a:pPr>
            <a:r>
              <a:rPr lang="en-US" dirty="0"/>
              <a:t>Results can form proposals to agencies such as NASA</a:t>
            </a:r>
          </a:p>
        </p:txBody>
      </p:sp>
      <p:pic>
        <p:nvPicPr>
          <p:cNvPr id="5" name="Picture 4" descr="A picture containing indoor, miller&#10;&#10;Description automatically generated">
            <a:extLst>
              <a:ext uri="{FF2B5EF4-FFF2-40B4-BE49-F238E27FC236}">
                <a16:creationId xmlns:a16="http://schemas.microsoft.com/office/drawing/2014/main" id="{C1964F70-18D5-4FD5-A2C5-E3CBC9678FE4}"/>
              </a:ext>
            </a:extLst>
          </p:cNvPr>
          <p:cNvPicPr>
            <a:picLocks noChangeAspect="1"/>
          </p:cNvPicPr>
          <p:nvPr/>
        </p:nvPicPr>
        <p:blipFill>
          <a:blip r:embed="rId4"/>
          <a:stretch>
            <a:fillRect/>
          </a:stretch>
        </p:blipFill>
        <p:spPr>
          <a:xfrm>
            <a:off x="5394903" y="1038698"/>
            <a:ext cx="3148296" cy="2009081"/>
          </a:xfrm>
          <a:prstGeom prst="rect">
            <a:avLst/>
          </a:prstGeom>
        </p:spPr>
      </p:pic>
      <p:pic>
        <p:nvPicPr>
          <p:cNvPr id="6" name="Picture 5">
            <a:extLst>
              <a:ext uri="{FF2B5EF4-FFF2-40B4-BE49-F238E27FC236}">
                <a16:creationId xmlns:a16="http://schemas.microsoft.com/office/drawing/2014/main" id="{3958B947-BAD9-4DE6-B31A-01B30E0FED08}"/>
              </a:ext>
            </a:extLst>
          </p:cNvPr>
          <p:cNvPicPr>
            <a:picLocks noChangeAspect="1"/>
          </p:cNvPicPr>
          <p:nvPr/>
        </p:nvPicPr>
        <p:blipFill>
          <a:blip r:embed="rId5"/>
          <a:stretch>
            <a:fillRect/>
          </a:stretch>
        </p:blipFill>
        <p:spPr>
          <a:xfrm>
            <a:off x="5790935" y="3124874"/>
            <a:ext cx="2356232" cy="1959856"/>
          </a:xfrm>
          <a:prstGeom prst="rect">
            <a:avLst/>
          </a:prstGeom>
        </p:spPr>
      </p:pic>
      <p:pic>
        <p:nvPicPr>
          <p:cNvPr id="8" name="Recorded Sound">
            <a:hlinkClick r:id="" action="ppaction://media"/>
            <a:extLst>
              <a:ext uri="{FF2B5EF4-FFF2-40B4-BE49-F238E27FC236}">
                <a16:creationId xmlns:a16="http://schemas.microsoft.com/office/drawing/2014/main" id="{946FD68B-256A-437A-B77F-3DDC01225F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15" y="279974"/>
            <a:ext cx="609600" cy="609600"/>
          </a:xfrm>
          <a:prstGeom prst="rect">
            <a:avLst/>
          </a:prstGeom>
        </p:spPr>
      </p:pic>
    </p:spTree>
    <p:extLst>
      <p:ext uri="{BB962C8B-B14F-4D97-AF65-F5344CB8AC3E}">
        <p14:creationId xmlns:p14="http://schemas.microsoft.com/office/powerpoint/2010/main" val="39392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940" y="0"/>
            <a:ext cx="7688400" cy="1518600"/>
          </a:xfrm>
        </p:spPr>
        <p:txBody>
          <a:bodyPr/>
          <a:lstStyle/>
          <a:p>
            <a:r>
              <a:rPr lang="en-US" dirty="0"/>
              <a:t>Predetermined Methodology</a:t>
            </a:r>
          </a:p>
        </p:txBody>
      </p:sp>
      <p:pic>
        <p:nvPicPr>
          <p:cNvPr id="4" name="Picture 3" descr="0, 10, -10 SEM Measurements.png"/>
          <p:cNvPicPr>
            <a:picLocks noChangeAspect="1"/>
          </p:cNvPicPr>
          <p:nvPr/>
        </p:nvPicPr>
        <p:blipFill>
          <a:blip r:embed="rId4"/>
          <a:stretch>
            <a:fillRect/>
          </a:stretch>
        </p:blipFill>
        <p:spPr>
          <a:xfrm>
            <a:off x="5023694" y="2886703"/>
            <a:ext cx="2445172" cy="2230905"/>
          </a:xfrm>
          <a:prstGeom prst="rect">
            <a:avLst/>
          </a:prstGeom>
        </p:spPr>
      </p:pic>
      <p:pic>
        <p:nvPicPr>
          <p:cNvPr id="5" name="Picture 4" descr="SEM orientation procedure.png"/>
          <p:cNvPicPr>
            <a:picLocks noChangeAspect="1"/>
          </p:cNvPicPr>
          <p:nvPr/>
        </p:nvPicPr>
        <p:blipFill>
          <a:blip r:embed="rId5"/>
          <a:stretch>
            <a:fillRect/>
          </a:stretch>
        </p:blipFill>
        <p:spPr>
          <a:xfrm>
            <a:off x="4983464" y="874684"/>
            <a:ext cx="3957820" cy="1751449"/>
          </a:xfrm>
          <a:prstGeom prst="rect">
            <a:avLst/>
          </a:prstGeom>
        </p:spPr>
      </p:pic>
      <p:sp>
        <p:nvSpPr>
          <p:cNvPr id="6" name="TextBox 5"/>
          <p:cNvSpPr txBox="1"/>
          <p:nvPr/>
        </p:nvSpPr>
        <p:spPr>
          <a:xfrm>
            <a:off x="4069064" y="862594"/>
            <a:ext cx="914400" cy="307777"/>
          </a:xfrm>
          <a:prstGeom prst="rect">
            <a:avLst/>
          </a:prstGeom>
          <a:noFill/>
        </p:spPr>
        <p:txBody>
          <a:bodyPr wrap="square" rtlCol="0">
            <a:spAutoFit/>
          </a:bodyPr>
          <a:lstStyle/>
          <a:p>
            <a:r>
              <a:rPr lang="en-US" dirty="0"/>
              <a:t>Figure 1:</a:t>
            </a:r>
          </a:p>
        </p:txBody>
      </p:sp>
      <p:sp>
        <p:nvSpPr>
          <p:cNvPr id="8" name="TextBox 7"/>
          <p:cNvSpPr txBox="1"/>
          <p:nvPr/>
        </p:nvSpPr>
        <p:spPr>
          <a:xfrm>
            <a:off x="4120308" y="2607324"/>
            <a:ext cx="1008993" cy="315311"/>
          </a:xfrm>
          <a:prstGeom prst="rect">
            <a:avLst/>
          </a:prstGeom>
          <a:noFill/>
        </p:spPr>
        <p:txBody>
          <a:bodyPr wrap="square" rtlCol="0">
            <a:spAutoFit/>
          </a:bodyPr>
          <a:lstStyle/>
          <a:p>
            <a:r>
              <a:rPr lang="en-US" dirty="0"/>
              <a:t>Figure 2:</a:t>
            </a:r>
          </a:p>
        </p:txBody>
      </p:sp>
      <p:sp>
        <p:nvSpPr>
          <p:cNvPr id="3" name="TextBox 2">
            <a:extLst>
              <a:ext uri="{FF2B5EF4-FFF2-40B4-BE49-F238E27FC236}">
                <a16:creationId xmlns:a16="http://schemas.microsoft.com/office/drawing/2014/main" id="{E0C12881-D441-4ACC-A415-09CE9C60AB1A}"/>
              </a:ext>
            </a:extLst>
          </p:cNvPr>
          <p:cNvSpPr txBox="1"/>
          <p:nvPr/>
        </p:nvSpPr>
        <p:spPr>
          <a:xfrm>
            <a:off x="202717" y="1170371"/>
            <a:ext cx="3957820" cy="390344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Requirements for proper EDS analysis</a:t>
            </a:r>
          </a:p>
          <a:p>
            <a:pPr marL="285750" indent="-285750">
              <a:lnSpc>
                <a:spcPct val="200000"/>
              </a:lnSpc>
              <a:buFont typeface="Arial" panose="020B0604020202020204" pitchFamily="34" charset="0"/>
              <a:buChar char="•"/>
            </a:pPr>
            <a:r>
              <a:rPr lang="en-US" dirty="0"/>
              <a:t>Can easily be done on the macroscale</a:t>
            </a:r>
          </a:p>
          <a:p>
            <a:pPr marL="285750" indent="-285750">
              <a:lnSpc>
                <a:spcPct val="200000"/>
              </a:lnSpc>
              <a:buFont typeface="Arial" panose="020B0604020202020204" pitchFamily="34" charset="0"/>
              <a:buChar char="•"/>
            </a:pPr>
            <a:r>
              <a:rPr lang="en-US" dirty="0"/>
              <a:t>For simplicity, we use 10cm – 45-degree ramp in the experiment</a:t>
            </a:r>
          </a:p>
          <a:p>
            <a:pPr marL="285750" indent="-285750">
              <a:lnSpc>
                <a:spcPct val="200000"/>
              </a:lnSpc>
              <a:buFont typeface="Arial" panose="020B0604020202020204" pitchFamily="34" charset="0"/>
              <a:buChar char="•"/>
            </a:pPr>
            <a:r>
              <a:rPr lang="en-US" dirty="0"/>
              <a:t>Perform on-site specimen orientation, must be done from top-down view</a:t>
            </a:r>
          </a:p>
          <a:p>
            <a:pPr marL="285750" indent="-285750">
              <a:lnSpc>
                <a:spcPct val="200000"/>
              </a:lnSpc>
              <a:buFont typeface="Arial" panose="020B0604020202020204" pitchFamily="34" charset="0"/>
              <a:buChar char="•"/>
            </a:pPr>
            <a:r>
              <a:rPr lang="en-US" dirty="0"/>
              <a:t>Figure 2 represents how projected lengths change based on perpendicular tilt</a:t>
            </a:r>
          </a:p>
          <a:p>
            <a:pPr>
              <a:lnSpc>
                <a:spcPct val="200000"/>
              </a:lnSpc>
            </a:pPr>
            <a:endParaRPr lang="en-US" dirty="0"/>
          </a:p>
        </p:txBody>
      </p:sp>
      <p:pic>
        <p:nvPicPr>
          <p:cNvPr id="11" name="Picture 10" descr="Diagram&#10;&#10;Description automatically generated">
            <a:extLst>
              <a:ext uri="{FF2B5EF4-FFF2-40B4-BE49-F238E27FC236}">
                <a16:creationId xmlns:a16="http://schemas.microsoft.com/office/drawing/2014/main" id="{9BEB16D4-8716-4448-B660-B984D89BC112}"/>
              </a:ext>
            </a:extLst>
          </p:cNvPr>
          <p:cNvPicPr>
            <a:picLocks noChangeAspect="1"/>
          </p:cNvPicPr>
          <p:nvPr/>
        </p:nvPicPr>
        <p:blipFill>
          <a:blip r:embed="rId6"/>
          <a:stretch>
            <a:fillRect/>
          </a:stretch>
        </p:blipFill>
        <p:spPr>
          <a:xfrm>
            <a:off x="7451675" y="2886703"/>
            <a:ext cx="1467055" cy="2230904"/>
          </a:xfrm>
          <a:prstGeom prst="rect">
            <a:avLst/>
          </a:prstGeom>
        </p:spPr>
      </p:pic>
      <p:pic>
        <p:nvPicPr>
          <p:cNvPr id="7" name="Recorded Sound">
            <a:hlinkClick r:id="" action="ppaction://media"/>
            <a:extLst>
              <a:ext uri="{FF2B5EF4-FFF2-40B4-BE49-F238E27FC236}">
                <a16:creationId xmlns:a16="http://schemas.microsoft.com/office/drawing/2014/main" id="{7D875B7D-3D6A-4CB6-9964-A92B2993D5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340" y="21216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0"/>
            <a:ext cx="7688400" cy="1518600"/>
          </a:xfrm>
        </p:spPr>
        <p:txBody>
          <a:bodyPr/>
          <a:lstStyle/>
          <a:p>
            <a:r>
              <a:rPr lang="en-US" dirty="0"/>
              <a:t>Predetermined Methodology</a:t>
            </a:r>
          </a:p>
        </p:txBody>
      </p:sp>
      <p:pic>
        <p:nvPicPr>
          <p:cNvPr id="3" name="Picture 2" descr="Experimental Graph.png"/>
          <p:cNvPicPr>
            <a:picLocks noChangeAspect="1"/>
          </p:cNvPicPr>
          <p:nvPr/>
        </p:nvPicPr>
        <p:blipFill>
          <a:blip r:embed="rId4"/>
          <a:stretch>
            <a:fillRect/>
          </a:stretch>
        </p:blipFill>
        <p:spPr>
          <a:xfrm>
            <a:off x="4916911" y="2890297"/>
            <a:ext cx="2701448" cy="1929606"/>
          </a:xfrm>
          <a:prstGeom prst="rect">
            <a:avLst/>
          </a:prstGeom>
        </p:spPr>
      </p:pic>
      <p:pic>
        <p:nvPicPr>
          <p:cNvPr id="4" name="Picture 3" descr="Theoretical Results.png"/>
          <p:cNvPicPr>
            <a:picLocks noChangeAspect="1"/>
          </p:cNvPicPr>
          <p:nvPr/>
        </p:nvPicPr>
        <p:blipFill>
          <a:blip r:embed="rId5"/>
          <a:stretch>
            <a:fillRect/>
          </a:stretch>
        </p:blipFill>
        <p:spPr>
          <a:xfrm>
            <a:off x="4922886" y="829477"/>
            <a:ext cx="2695473" cy="1742273"/>
          </a:xfrm>
          <a:prstGeom prst="rect">
            <a:avLst/>
          </a:prstGeom>
        </p:spPr>
      </p:pic>
      <p:sp>
        <p:nvSpPr>
          <p:cNvPr id="5" name="TextBox 4">
            <a:extLst>
              <a:ext uri="{FF2B5EF4-FFF2-40B4-BE49-F238E27FC236}">
                <a16:creationId xmlns:a16="http://schemas.microsoft.com/office/drawing/2014/main" id="{7223EB64-2D60-448A-8ECF-D262E0C9E2E5}"/>
              </a:ext>
            </a:extLst>
          </p:cNvPr>
          <p:cNvSpPr txBox="1"/>
          <p:nvPr/>
        </p:nvSpPr>
        <p:spPr>
          <a:xfrm>
            <a:off x="733251" y="1375381"/>
            <a:ext cx="4103154" cy="304166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First image shows theoretical results and gives us our “special rotation angle”</a:t>
            </a:r>
          </a:p>
          <a:p>
            <a:pPr marL="285750" indent="-285750">
              <a:lnSpc>
                <a:spcPct val="200000"/>
              </a:lnSpc>
              <a:buFont typeface="Arial" panose="020B0604020202020204" pitchFamily="34" charset="0"/>
              <a:buChar char="•"/>
            </a:pPr>
            <a:r>
              <a:rPr lang="en-US" dirty="0"/>
              <a:t>Second image shows experimental results from inside a SEM </a:t>
            </a:r>
          </a:p>
          <a:p>
            <a:pPr marL="285750" indent="-285750">
              <a:lnSpc>
                <a:spcPct val="200000"/>
              </a:lnSpc>
              <a:buFont typeface="Arial" panose="020B0604020202020204" pitchFamily="34" charset="0"/>
              <a:buChar char="•"/>
            </a:pPr>
            <a:r>
              <a:rPr lang="en-US" dirty="0"/>
              <a:t>The goal is to produce results like these on the macroscale where the measurements can be done by hand</a:t>
            </a:r>
          </a:p>
        </p:txBody>
      </p:sp>
      <p:pic>
        <p:nvPicPr>
          <p:cNvPr id="8" name="Picture 7" descr="A picture containing text, clipart&#10;&#10;Description automatically generated">
            <a:extLst>
              <a:ext uri="{FF2B5EF4-FFF2-40B4-BE49-F238E27FC236}">
                <a16:creationId xmlns:a16="http://schemas.microsoft.com/office/drawing/2014/main" id="{0D97DF85-B353-475D-BD87-E2D9773D9BE0}"/>
              </a:ext>
            </a:extLst>
          </p:cNvPr>
          <p:cNvPicPr>
            <a:picLocks noChangeAspect="1"/>
          </p:cNvPicPr>
          <p:nvPr/>
        </p:nvPicPr>
        <p:blipFill>
          <a:blip r:embed="rId6"/>
          <a:stretch>
            <a:fillRect/>
          </a:stretch>
        </p:blipFill>
        <p:spPr>
          <a:xfrm>
            <a:off x="7704840" y="2155694"/>
            <a:ext cx="1411817" cy="1469207"/>
          </a:xfrm>
          <a:prstGeom prst="rect">
            <a:avLst/>
          </a:prstGeom>
        </p:spPr>
      </p:pic>
      <p:pic>
        <p:nvPicPr>
          <p:cNvPr id="11" name="Recorded Sound">
            <a:hlinkClick r:id="" action="ppaction://media"/>
            <a:extLst>
              <a:ext uri="{FF2B5EF4-FFF2-40B4-BE49-F238E27FC236}">
                <a16:creationId xmlns:a16="http://schemas.microsoft.com/office/drawing/2014/main" id="{37C49402-3DF3-4ECD-851C-1B35D8045D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916" y="1377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940" y="0"/>
            <a:ext cx="7688400" cy="1518600"/>
          </a:xfrm>
        </p:spPr>
        <p:txBody>
          <a:bodyPr/>
          <a:lstStyle/>
          <a:p>
            <a:r>
              <a:rPr lang="en-US" dirty="0"/>
              <a:t>The Experiment</a:t>
            </a:r>
          </a:p>
        </p:txBody>
      </p:sp>
      <p:pic>
        <p:nvPicPr>
          <p:cNvPr id="30" name="Picture 29" descr="A picture containing chair, floor, indoor, wooden&#10;&#10;Description automatically generated">
            <a:extLst>
              <a:ext uri="{FF2B5EF4-FFF2-40B4-BE49-F238E27FC236}">
                <a16:creationId xmlns:a16="http://schemas.microsoft.com/office/drawing/2014/main" id="{DE87105E-7CA3-42A7-B1CB-67312EFE6109}"/>
              </a:ext>
            </a:extLst>
          </p:cNvPr>
          <p:cNvPicPr>
            <a:picLocks noChangeAspect="1"/>
          </p:cNvPicPr>
          <p:nvPr/>
        </p:nvPicPr>
        <p:blipFill>
          <a:blip r:embed="rId4"/>
          <a:stretch>
            <a:fillRect/>
          </a:stretch>
        </p:blipFill>
        <p:spPr>
          <a:xfrm>
            <a:off x="389491" y="814099"/>
            <a:ext cx="3110643" cy="414752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616805D0-5F1F-479F-AE11-924AB2042CC9}"/>
              </a:ext>
            </a:extLst>
          </p:cNvPr>
          <p:cNvPicPr>
            <a:picLocks noChangeAspect="1"/>
          </p:cNvPicPr>
          <p:nvPr/>
        </p:nvPicPr>
        <p:blipFill>
          <a:blip r:embed="rId5"/>
          <a:stretch>
            <a:fillRect/>
          </a:stretch>
        </p:blipFill>
        <p:spPr>
          <a:xfrm>
            <a:off x="3773061" y="814099"/>
            <a:ext cx="4361352" cy="3271013"/>
          </a:xfrm>
          <a:prstGeom prst="rect">
            <a:avLst/>
          </a:prstGeom>
        </p:spPr>
      </p:pic>
      <p:pic>
        <p:nvPicPr>
          <p:cNvPr id="3" name="Recorded Sound">
            <a:hlinkClick r:id="" action="ppaction://media"/>
            <a:extLst>
              <a:ext uri="{FF2B5EF4-FFF2-40B4-BE49-F238E27FC236}">
                <a16:creationId xmlns:a16="http://schemas.microsoft.com/office/drawing/2014/main" id="{2A7710AE-3795-4725-8405-868CC160A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91" y="1328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E5316-787F-46BC-B070-4CEBBDC96337}"/>
              </a:ext>
            </a:extLst>
          </p:cNvPr>
          <p:cNvPicPr>
            <a:picLocks noChangeAspect="1"/>
          </p:cNvPicPr>
          <p:nvPr/>
        </p:nvPicPr>
        <p:blipFill>
          <a:blip r:embed="rId4"/>
          <a:stretch>
            <a:fillRect/>
          </a:stretch>
        </p:blipFill>
        <p:spPr>
          <a:xfrm>
            <a:off x="753491" y="279171"/>
            <a:ext cx="3568738" cy="4754112"/>
          </a:xfrm>
          <a:prstGeom prst="rect">
            <a:avLst/>
          </a:prstGeom>
        </p:spPr>
      </p:pic>
      <p:pic>
        <p:nvPicPr>
          <p:cNvPr id="4" name="Picture 3">
            <a:extLst>
              <a:ext uri="{FF2B5EF4-FFF2-40B4-BE49-F238E27FC236}">
                <a16:creationId xmlns:a16="http://schemas.microsoft.com/office/drawing/2014/main" id="{5CD480E4-1002-4EAE-82EC-B0A840C9E94E}"/>
              </a:ext>
            </a:extLst>
          </p:cNvPr>
          <p:cNvPicPr>
            <a:picLocks noChangeAspect="1"/>
          </p:cNvPicPr>
          <p:nvPr/>
        </p:nvPicPr>
        <p:blipFill>
          <a:blip r:embed="rId5"/>
          <a:stretch>
            <a:fillRect/>
          </a:stretch>
        </p:blipFill>
        <p:spPr>
          <a:xfrm>
            <a:off x="4821772" y="279171"/>
            <a:ext cx="3568738" cy="4761576"/>
          </a:xfrm>
          <a:prstGeom prst="rect">
            <a:avLst/>
          </a:prstGeom>
        </p:spPr>
      </p:pic>
      <p:pic>
        <p:nvPicPr>
          <p:cNvPr id="6" name="Recorded Sound">
            <a:hlinkClick r:id="" action="ppaction://media"/>
            <a:extLst>
              <a:ext uri="{FF2B5EF4-FFF2-40B4-BE49-F238E27FC236}">
                <a16:creationId xmlns:a16="http://schemas.microsoft.com/office/drawing/2014/main" id="{114AC83F-F3EA-461A-9EE7-D8C7AF89C5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95" y="0"/>
            <a:ext cx="609600" cy="609600"/>
          </a:xfrm>
          <a:prstGeom prst="rect">
            <a:avLst/>
          </a:prstGeom>
        </p:spPr>
      </p:pic>
    </p:spTree>
    <p:extLst>
      <p:ext uri="{BB962C8B-B14F-4D97-AF65-F5344CB8AC3E}">
        <p14:creationId xmlns:p14="http://schemas.microsoft.com/office/powerpoint/2010/main" val="30373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2069</TotalTime>
  <Words>654</Words>
  <Application>Microsoft Office PowerPoint</Application>
  <PresentationFormat>On-screen Show (16:9)</PresentationFormat>
  <Paragraphs>55</Paragraphs>
  <Slides>11</Slides>
  <Notes>2</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Streamline</vt:lpstr>
      <vt:lpstr>Instructions for Presentation</vt:lpstr>
      <vt:lpstr>Analysis of Specimen Orientation Methodology for Energy Dispersive X-Ray Spectroscopy</vt:lpstr>
      <vt:lpstr>Abstract:</vt:lpstr>
      <vt:lpstr>What is a SEM? What is EDS?</vt:lpstr>
      <vt:lpstr>Why is this research important?</vt:lpstr>
      <vt:lpstr>Predetermined Methodology</vt:lpstr>
      <vt:lpstr>Predetermined Methodology</vt:lpstr>
      <vt:lpstr>The Experiment</vt:lpstr>
      <vt:lpstr>PowerPoint Presentation</vt:lpstr>
      <vt:lpstr>The Results</vt:lpstr>
      <vt:lpstr>Conclusions and 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Specimen Orientation Methodology for Energy Dispersive X-Ray Spectroscopy</dc:title>
  <cp:lastModifiedBy>Alexander Hooey</cp:lastModifiedBy>
  <cp:revision>19</cp:revision>
  <dcterms:modified xsi:type="dcterms:W3CDTF">2021-04-19T16:39:04Z</dcterms:modified>
</cp:coreProperties>
</file>